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Barlow Semi Condensed Medium"/>
      <p:regular r:id="rId21"/>
      <p:bold r:id="rId22"/>
      <p:italic r:id="rId23"/>
      <p:boldItalic r:id="rId24"/>
    </p:embeddedFont>
    <p:embeddedFont>
      <p:font typeface="Barlow Semi Condense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JJtOShQjOkeW9/8fPt+we5nJy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BarlowSemiCondensedMedium-bold.fntdata"/><Relationship Id="rId21" Type="http://schemas.openxmlformats.org/officeDocument/2006/relationships/font" Target="fonts/BarlowSemiCondensedMedium-regular.fntdata"/><Relationship Id="rId24" Type="http://schemas.openxmlformats.org/officeDocument/2006/relationships/font" Target="fonts/BarlowSemiCondensedMedium-boldItalic.fntdata"/><Relationship Id="rId23" Type="http://schemas.openxmlformats.org/officeDocument/2006/relationships/font" Target="fonts/BarlowSemiCondensed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SemiCondensed-bold.fntdata"/><Relationship Id="rId25" Type="http://schemas.openxmlformats.org/officeDocument/2006/relationships/font" Target="fonts/BarlowSemiCondensed-regular.fntdata"/><Relationship Id="rId28" Type="http://schemas.openxmlformats.org/officeDocument/2006/relationships/font" Target="fonts/BarlowSemiCondensed-boldItalic.fntdata"/><Relationship Id="rId27" Type="http://schemas.openxmlformats.org/officeDocument/2006/relationships/font" Target="fonts/BarlowSemiCondense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ee291f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bee291f37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ee291f37b_0_1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bee291f37b_0_1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ee291f37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bee291f37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g1bee291f37b_0_1780"/>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
        <p:nvSpPr>
          <p:cNvPr id="52" name="Google Shape;52;g1bee291f37b_0_1780"/>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3" name="Google Shape;53;g1bee291f37b_0_1780"/>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4" name="Google Shape;54;g1bee291f37b_0_1780"/>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5" name="Google Shape;55;g1bee291f37b_0_1780"/>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6" name="Google Shape;56;g1bee291f37b_0_1780"/>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7" name="Google Shape;57;g1bee291f37b_0_1780"/>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58" name="Google Shape;58;g1bee291f37b_0_1780"/>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59" name="Google Shape;59;g1bee291f37b_0_1780"/>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60" name="Google Shape;60;g1bee291f37b_0_1780"/>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61" name="Google Shape;61;g1bee291f37b_0_1780"/>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62" name="Google Shape;62;g1bee291f37b_0_1780"/>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
        <p:nvSpPr>
          <p:cNvPr id="63" name="Google Shape;63;g1bee291f37b_0_1780"/>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000"/>
              <a:buNone/>
              <a:defRPr sz="2000">
                <a:solidFill>
                  <a:schemeClr val="lt1"/>
                </a:solidFill>
              </a:defRPr>
            </a:lvl1pPr>
            <a:lvl2pPr lvl="1" rtl="0" algn="ctr">
              <a:lnSpc>
                <a:spcPct val="100000"/>
              </a:lnSpc>
              <a:spcBef>
                <a:spcPts val="0"/>
              </a:spcBef>
              <a:spcAft>
                <a:spcPts val="0"/>
              </a:spcAft>
              <a:buClr>
                <a:schemeClr val="lt1"/>
              </a:buClr>
              <a:buSzPts val="2000"/>
              <a:buNone/>
              <a:defRPr sz="2000">
                <a:solidFill>
                  <a:schemeClr val="lt1"/>
                </a:solidFill>
              </a:defRPr>
            </a:lvl2pPr>
            <a:lvl3pPr lvl="2" rtl="0" algn="ctr">
              <a:lnSpc>
                <a:spcPct val="100000"/>
              </a:lnSpc>
              <a:spcBef>
                <a:spcPts val="0"/>
              </a:spcBef>
              <a:spcAft>
                <a:spcPts val="0"/>
              </a:spcAft>
              <a:buClr>
                <a:schemeClr val="lt1"/>
              </a:buClr>
              <a:buSzPts val="2000"/>
              <a:buNone/>
              <a:defRPr sz="2000">
                <a:solidFill>
                  <a:schemeClr val="lt1"/>
                </a:solidFill>
              </a:defRPr>
            </a:lvl3pPr>
            <a:lvl4pPr lvl="3" rtl="0" algn="ctr">
              <a:lnSpc>
                <a:spcPct val="100000"/>
              </a:lnSpc>
              <a:spcBef>
                <a:spcPts val="0"/>
              </a:spcBef>
              <a:spcAft>
                <a:spcPts val="0"/>
              </a:spcAft>
              <a:buClr>
                <a:schemeClr val="lt1"/>
              </a:buClr>
              <a:buSzPts val="2000"/>
              <a:buNone/>
              <a:defRPr sz="2000">
                <a:solidFill>
                  <a:schemeClr val="lt1"/>
                </a:solidFill>
              </a:defRPr>
            </a:lvl4pPr>
            <a:lvl5pPr lvl="4" rtl="0" algn="ctr">
              <a:lnSpc>
                <a:spcPct val="100000"/>
              </a:lnSpc>
              <a:spcBef>
                <a:spcPts val="0"/>
              </a:spcBef>
              <a:spcAft>
                <a:spcPts val="0"/>
              </a:spcAft>
              <a:buClr>
                <a:schemeClr val="lt1"/>
              </a:buClr>
              <a:buSzPts val="2000"/>
              <a:buNone/>
              <a:defRPr sz="2000">
                <a:solidFill>
                  <a:schemeClr val="lt1"/>
                </a:solidFill>
              </a:defRPr>
            </a:lvl5pPr>
            <a:lvl6pPr lvl="5" rtl="0" algn="ctr">
              <a:lnSpc>
                <a:spcPct val="100000"/>
              </a:lnSpc>
              <a:spcBef>
                <a:spcPts val="0"/>
              </a:spcBef>
              <a:spcAft>
                <a:spcPts val="0"/>
              </a:spcAft>
              <a:buClr>
                <a:schemeClr val="lt1"/>
              </a:buClr>
              <a:buSzPts val="2000"/>
              <a:buNone/>
              <a:defRPr sz="2000">
                <a:solidFill>
                  <a:schemeClr val="lt1"/>
                </a:solidFill>
              </a:defRPr>
            </a:lvl6pPr>
            <a:lvl7pPr lvl="6" rtl="0" algn="ctr">
              <a:lnSpc>
                <a:spcPct val="100000"/>
              </a:lnSpc>
              <a:spcBef>
                <a:spcPts val="0"/>
              </a:spcBef>
              <a:spcAft>
                <a:spcPts val="0"/>
              </a:spcAft>
              <a:buClr>
                <a:schemeClr val="lt1"/>
              </a:buClr>
              <a:buSzPts val="2000"/>
              <a:buNone/>
              <a:defRPr sz="2000">
                <a:solidFill>
                  <a:schemeClr val="lt1"/>
                </a:solidFill>
              </a:defRPr>
            </a:lvl7pPr>
            <a:lvl8pPr lvl="7" rtl="0" algn="ctr">
              <a:lnSpc>
                <a:spcPct val="100000"/>
              </a:lnSpc>
              <a:spcBef>
                <a:spcPts val="0"/>
              </a:spcBef>
              <a:spcAft>
                <a:spcPts val="0"/>
              </a:spcAft>
              <a:buClr>
                <a:schemeClr val="lt1"/>
              </a:buClr>
              <a:buSzPts val="2000"/>
              <a:buNone/>
              <a:defRPr sz="2000">
                <a:solidFill>
                  <a:schemeClr val="lt1"/>
                </a:solidFill>
              </a:defRPr>
            </a:lvl8pPr>
            <a:lvl9pPr lvl="8" rtl="0"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scm.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mailto:jrizal@sheeesh.com"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settings/key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pic>
        <p:nvPicPr>
          <p:cNvPr id="68" name="Google Shape;68;g1bee291f37b_0_0"/>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69" name="Google Shape;69;g1bee291f37b_0_0"/>
          <p:cNvSpPr txBox="1"/>
          <p:nvPr/>
        </p:nvSpPr>
        <p:spPr>
          <a:xfrm>
            <a:off x="2852852" y="2896475"/>
            <a:ext cx="3438300" cy="3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lang="en" sz="2500">
                <a:solidFill>
                  <a:schemeClr val="lt1"/>
                </a:solidFill>
                <a:latin typeface="Barlow Semi Condensed"/>
                <a:ea typeface="Barlow Semi Condensed"/>
                <a:cs typeface="Barlow Semi Condensed"/>
                <a:sym typeface="Barlow Semi Condensed"/>
              </a:rPr>
              <a:t>Git and Github</a:t>
            </a:r>
            <a:endParaRPr b="0" i="0" sz="1500" u="none" cap="none" strike="noStrike">
              <a:solidFill>
                <a:schemeClr val="lt1"/>
              </a:solidFill>
              <a:latin typeface="Barlow Semi Condensed"/>
              <a:ea typeface="Barlow Semi Condensed"/>
              <a:cs typeface="Barlow Semi Condensed"/>
              <a:sym typeface="Barlow Semi Condensed"/>
            </a:endParaRPr>
          </a:p>
        </p:txBody>
      </p:sp>
      <p:pic>
        <p:nvPicPr>
          <p:cNvPr id="70" name="Google Shape;70;g1bee291f37b_0_0"/>
          <p:cNvPicPr preferRelativeResize="0"/>
          <p:nvPr/>
        </p:nvPicPr>
        <p:blipFill rotWithShape="1">
          <a:blip r:embed="rId5">
            <a:alphaModFix/>
          </a:blip>
          <a:srcRect b="15156" l="0" r="0" t="19286"/>
          <a:stretch/>
        </p:blipFill>
        <p:spPr>
          <a:xfrm>
            <a:off x="1688800" y="1594300"/>
            <a:ext cx="5548749" cy="121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0"/>
          <p:cNvSpPr txBox="1"/>
          <p:nvPr>
            <p:ph idx="1" type="body"/>
          </p:nvPr>
        </p:nvSpPr>
        <p:spPr>
          <a:xfrm>
            <a:off x="311700" y="933275"/>
            <a:ext cx="8520600" cy="3999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From your project repo on Github, navigate to the Issues tab and create a new issue.</a:t>
            </a:r>
            <a:endParaRPr/>
          </a:p>
          <a:p>
            <a:pPr indent="-342900" lvl="0" marL="457200" rtl="0" algn="l">
              <a:lnSpc>
                <a:spcPct val="115000"/>
              </a:lnSpc>
              <a:spcBef>
                <a:spcPts val="0"/>
              </a:spcBef>
              <a:spcAft>
                <a:spcPts val="0"/>
              </a:spcAft>
              <a:buSzPts val="1800"/>
              <a:buChar char="-"/>
            </a:pPr>
            <a:r>
              <a:rPr lang="en"/>
              <a:t>From the command line, use git to create a new branch off of master to make your edits to. To tie the branch to your issue on Github, make sure to include the issue number after the branch name, e.g. branchName # 1</a:t>
            </a:r>
            <a:endParaRPr/>
          </a:p>
          <a:p>
            <a:pPr indent="-342900" lvl="0" marL="457200" rtl="0" algn="l">
              <a:lnSpc>
                <a:spcPct val="115000"/>
              </a:lnSpc>
              <a:spcBef>
                <a:spcPts val="0"/>
              </a:spcBef>
              <a:spcAft>
                <a:spcPts val="0"/>
              </a:spcAft>
              <a:buSzPts val="1800"/>
              <a:buChar char="-"/>
            </a:pPr>
            <a:r>
              <a:rPr lang="en"/>
              <a:t>Stage edits to be committed to your git repository by using ` git add &lt;filename&gt;  ` to track the files that you want to add directly or ` git add . ` to add all files at the current directory level that you have worked on.</a:t>
            </a:r>
            <a:endParaRPr/>
          </a:p>
          <a:p>
            <a:pPr indent="-342900" lvl="0" marL="457200" rtl="0" algn="l">
              <a:lnSpc>
                <a:spcPct val="115000"/>
              </a:lnSpc>
              <a:spcBef>
                <a:spcPts val="0"/>
              </a:spcBef>
              <a:spcAft>
                <a:spcPts val="0"/>
              </a:spcAft>
              <a:buSzPts val="1800"/>
              <a:buChar char="-"/>
            </a:pPr>
            <a:r>
              <a:rPr lang="en"/>
              <a:t>Commit changes using ` git commit -m &lt;message&gt; `and be sure to leave a short but descriptive message detailing what the commit will change when merged to the master branch.</a:t>
            </a:r>
            <a:endParaRPr/>
          </a:p>
          <a:p>
            <a:pPr indent="-342900" lvl="0" marL="457200" rtl="0" algn="l">
              <a:lnSpc>
                <a:spcPct val="115000"/>
              </a:lnSpc>
              <a:spcBef>
                <a:spcPts val="0"/>
              </a:spcBef>
              <a:spcAft>
                <a:spcPts val="0"/>
              </a:spcAft>
              <a:buSzPts val="1800"/>
              <a:buChar char="-"/>
            </a:pPr>
            <a:r>
              <a:rPr lang="en"/>
              <a:t>Push changes to save them by using ` git push origin &lt;branch name&gt; `</a:t>
            </a:r>
            <a:endParaRPr/>
          </a:p>
        </p:txBody>
      </p:sp>
      <p:sp>
        <p:nvSpPr>
          <p:cNvPr id="136" name="Google Shape;136;p10"/>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rPr>
              <a:t>Basic git / Github workflow</a:t>
            </a:r>
            <a:endParaRPr sz="2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On Github, create a new pull request for the branch that you have just pushed, and add any clarifying comments that you deem necessary.</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In order to close the issue associated with the pull request, tell Github to do so by adding ` closes &lt;issue number&gt; ` in the comments. (keywords like </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rPr lang="en">
                <a:latin typeface="Barlow Semi Condensed"/>
                <a:ea typeface="Barlow Semi Condensed"/>
                <a:cs typeface="Barlow Semi Condensed"/>
                <a:sym typeface="Barlow Semi Condensed"/>
              </a:rPr>
              <a:t>‘closed’,’fix’,’fixes’,’resolve’,’resolves’, and ‘resolved’ also work).</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Github will automatically check for merge conflicts. If there are any, check to see them and resolve them.</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Once everything is up to date, Github will allow you to merge using three options: merge; squash and merge; rebase and merge.</a:t>
            </a:r>
            <a:endParaRPr>
              <a:latin typeface="Barlow Semi Condensed"/>
              <a:ea typeface="Barlow Semi Condensed"/>
              <a:cs typeface="Barlow Semi Condensed"/>
              <a:sym typeface="Barlow Semi Condensed"/>
            </a:endParaRPr>
          </a:p>
        </p:txBody>
      </p:sp>
      <p:sp>
        <p:nvSpPr>
          <p:cNvPr id="143" name="Google Shape;143;p11"/>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Basic git / Github workflow</a:t>
            </a:r>
            <a:endParaRPr sz="28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 git branch ` to view current branches in repo.</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 git checkout -b &lt;branch name&gt; ` to create a new branch with branch name.</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 git checkout &lt;branch name&gt; ` without ` -b ` flag to switch between existing branches.</a:t>
            </a:r>
            <a:endParaRPr>
              <a:latin typeface="Barlow Semi Condensed"/>
              <a:ea typeface="Barlow Semi Condensed"/>
              <a:cs typeface="Barlow Semi Condensed"/>
              <a:sym typeface="Barlow Semi Condensed"/>
            </a:endParaRPr>
          </a:p>
          <a:p>
            <a:pPr indent="-317500" lvl="1" marL="914400" rtl="0" algn="l">
              <a:lnSpc>
                <a:spcPct val="115000"/>
              </a:lnSpc>
              <a:spcBef>
                <a:spcPts val="0"/>
              </a:spcBef>
              <a:spcAft>
                <a:spcPts val="0"/>
              </a:spcAft>
              <a:buSzPts val="1400"/>
              <a:buFont typeface="Barlow Semi Condensed"/>
              <a:buChar char="○"/>
            </a:pPr>
            <a:r>
              <a:t/>
            </a:r>
            <a:endParaRPr>
              <a:latin typeface="Barlow Semi Condensed"/>
              <a:ea typeface="Barlow Semi Condensed"/>
              <a:cs typeface="Barlow Semi Condensed"/>
              <a:sym typeface="Barlow Semi Condensed"/>
            </a:endParaRPr>
          </a:p>
        </p:txBody>
      </p:sp>
      <p:sp>
        <p:nvSpPr>
          <p:cNvPr id="150" name="Google Shape;150;p12"/>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Git branching</a:t>
            </a:r>
            <a:endParaRPr sz="28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From a conceptual standpoint, git merge and git rebase are used to achieve the same ultimate goal: to integrate changes from one branch to another branch. There are, however, distinct mechanics to both methods.</a:t>
            </a:r>
            <a:endParaRPr>
              <a:latin typeface="Barlow Semi Condensed"/>
              <a:ea typeface="Barlow Semi Condensed"/>
              <a:cs typeface="Barlow Semi Condensed"/>
              <a:sym typeface="Barlow Semi Condensed"/>
            </a:endParaRPr>
          </a:p>
        </p:txBody>
      </p:sp>
      <p:sp>
        <p:nvSpPr>
          <p:cNvPr id="157" name="Google Shape;157;p13"/>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3"/>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rPr>
              <a:t>Merging vs Rebasing</a:t>
            </a:r>
            <a:endParaRPr sz="2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Generally, the easiest option to merge your master branch into your current working feature branch.</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You can ` git checkout feature ` and then ` git merge master ` or your could just do it with one command: ` git merge feature master `.</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Doing this, you create a new merge commit in your feature branch, which is a non-destructive operation that ties the histories of both branches. This preserves the exact history of your project.</a:t>
            </a:r>
            <a:endParaRPr>
              <a:latin typeface="Barlow Semi Condensed"/>
              <a:ea typeface="Barlow Semi Condensed"/>
              <a:cs typeface="Barlow Semi Condensed"/>
              <a:sym typeface="Barlow Semi Condensed"/>
            </a:endParaRPr>
          </a:p>
          <a:p>
            <a:pPr indent="0" lvl="0" marL="457200" rtl="0" algn="l">
              <a:lnSpc>
                <a:spcPct val="115000"/>
              </a:lnSpc>
              <a:spcBef>
                <a:spcPts val="1200"/>
              </a:spcBef>
              <a:spcAft>
                <a:spcPts val="1200"/>
              </a:spcAft>
              <a:buNone/>
            </a:pPr>
            <a:r>
              <a:t/>
            </a:r>
            <a:endParaRPr>
              <a:latin typeface="Barlow Semi Condensed"/>
              <a:ea typeface="Barlow Semi Condensed"/>
              <a:cs typeface="Barlow Semi Condensed"/>
              <a:sym typeface="Barlow Semi Condensed"/>
            </a:endParaRPr>
          </a:p>
        </p:txBody>
      </p:sp>
      <p:sp>
        <p:nvSpPr>
          <p:cNvPr id="164" name="Google Shape;164;p14"/>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4"/>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git merge: pros</a:t>
            </a:r>
            <a:endParaRPr sz="28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69" name="Shape 169"/>
        <p:cNvGrpSpPr/>
        <p:nvPr/>
      </p:nvGrpSpPr>
      <p:grpSpPr>
        <a:xfrm>
          <a:off x="0" y="0"/>
          <a:ext cx="0" cy="0"/>
          <a:chOff x="0" y="0"/>
          <a:chExt cx="0" cy="0"/>
        </a:xfrm>
      </p:grpSpPr>
      <p:sp>
        <p:nvSpPr>
          <p:cNvPr id="170" name="Google Shape;170;g1bee291f37b_0_1816"/>
          <p:cNvSpPr txBox="1"/>
          <p:nvPr/>
        </p:nvSpPr>
        <p:spPr>
          <a:xfrm>
            <a:off x="581725" y="1380925"/>
            <a:ext cx="7157400" cy="22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sz="3500">
                <a:solidFill>
                  <a:schemeClr val="lt1"/>
                </a:solidFill>
              </a:rPr>
              <a:t>Thank you!</a:t>
            </a:r>
            <a:endParaRPr sz="100">
              <a:solidFill>
                <a:schemeClr val="lt1"/>
              </a:solidFill>
              <a:latin typeface="Barlow Semi Condensed"/>
              <a:ea typeface="Barlow Semi Condensed"/>
              <a:cs typeface="Barlow Semi Condensed"/>
              <a:sym typeface="Barlow Semi Condensed"/>
            </a:endParaRPr>
          </a:p>
        </p:txBody>
      </p:sp>
      <p:pic>
        <p:nvPicPr>
          <p:cNvPr id="171" name="Google Shape;171;g1bee291f37b_0_1816"/>
          <p:cNvPicPr preferRelativeResize="0"/>
          <p:nvPr/>
        </p:nvPicPr>
        <p:blipFill rotWithShape="1">
          <a:blip r:embed="rId3">
            <a:alphaModFix/>
          </a:blip>
          <a:srcRect b="0" l="0" r="0" t="0"/>
          <a:stretch/>
        </p:blipFill>
        <p:spPr>
          <a:xfrm>
            <a:off x="7837252" y="102575"/>
            <a:ext cx="1077775" cy="35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Git is a version control system (VCS) designed to make it easier to have multiple versions of a code base, sometime across multiple developers or teams.</a:t>
            </a:r>
            <a:endParaRPr>
              <a:latin typeface="Barlow Semi Condensed"/>
              <a:ea typeface="Barlow Semi Condensed"/>
              <a:cs typeface="Barlow Semi Condensed"/>
              <a:sym typeface="Barlow Semi Condensed"/>
            </a:endParaRPr>
          </a:p>
          <a:p>
            <a:pPr indent="0" lvl="0" marL="9144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It allows you to see changes you make to your code and easily revert them.</a:t>
            </a:r>
            <a:endParaRPr>
              <a:latin typeface="Barlow Semi Condensed"/>
              <a:ea typeface="Barlow Semi Condensed"/>
              <a:cs typeface="Barlow Semi Condensed"/>
              <a:sym typeface="Barlow Semi Condensed"/>
            </a:endParaRPr>
          </a:p>
          <a:p>
            <a:pPr indent="0" lvl="0" marL="9144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Char char="●"/>
            </a:pPr>
            <a:r>
              <a:rPr lang="en">
                <a:latin typeface="Barlow Semi Condensed"/>
                <a:ea typeface="Barlow Semi Condensed"/>
                <a:cs typeface="Barlow Semi Condensed"/>
                <a:sym typeface="Barlow Semi Condensed"/>
              </a:rPr>
              <a:t>Important note: </a:t>
            </a:r>
            <a:r>
              <a:rPr b="1" lang="en" sz="1900" u="sng">
                <a:latin typeface="Barlow Semi Condensed"/>
                <a:ea typeface="Barlow Semi Condensed"/>
                <a:cs typeface="Barlow Semi Condensed"/>
                <a:sym typeface="Barlow Semi Condensed"/>
              </a:rPr>
              <a:t>Git != Github</a:t>
            </a:r>
            <a:endParaRPr b="1" sz="1900" u="sng">
              <a:latin typeface="Barlow Semi Condensed"/>
              <a:ea typeface="Barlow Semi Condensed"/>
              <a:cs typeface="Barlow Semi Condensed"/>
              <a:sym typeface="Barlow Semi Condensed"/>
            </a:endParaRPr>
          </a:p>
          <a:p>
            <a:pPr indent="0" lvl="0" marL="914400" rtl="0" algn="l">
              <a:lnSpc>
                <a:spcPct val="115000"/>
              </a:lnSpc>
              <a:spcBef>
                <a:spcPts val="1200"/>
              </a:spcBef>
              <a:spcAft>
                <a:spcPts val="1200"/>
              </a:spcAft>
              <a:buNone/>
            </a:pPr>
            <a:r>
              <a:t/>
            </a:r>
            <a:endParaRPr b="1" sz="1900" u="sng">
              <a:latin typeface="Barlow Semi Condensed"/>
              <a:ea typeface="Barlow Semi Condensed"/>
              <a:cs typeface="Barlow Semi Condensed"/>
              <a:sym typeface="Barlow Semi Condensed"/>
            </a:endParaRPr>
          </a:p>
        </p:txBody>
      </p:sp>
      <p:sp>
        <p:nvSpPr>
          <p:cNvPr id="76" name="Google Shape;76;p2"/>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What is Git?</a:t>
            </a:r>
            <a:endParaRPr b="1" sz="2000">
              <a:solidFill>
                <a:schemeClr val="lt1"/>
              </a:solidFill>
              <a:latin typeface="Barlow Semi Condensed"/>
              <a:ea typeface="Barlow Semi Condensed"/>
              <a:cs typeface="Barlow Semi Condensed"/>
              <a:sym typeface="Barlow Semi Condensed"/>
            </a:endParaRPr>
          </a:p>
        </p:txBody>
      </p:sp>
      <p:pic>
        <p:nvPicPr>
          <p:cNvPr id="78" name="Google Shape;78;p2"/>
          <p:cNvPicPr preferRelativeResize="0"/>
          <p:nvPr/>
        </p:nvPicPr>
        <p:blipFill rotWithShape="1">
          <a:blip r:embed="rId3">
            <a:alphaModFix/>
          </a:blip>
          <a:srcRect b="0" l="0" r="0" t="0"/>
          <a:stretch/>
        </p:blipFill>
        <p:spPr>
          <a:xfrm>
            <a:off x="7837277" y="4667425"/>
            <a:ext cx="1077775" cy="359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a:latin typeface="Barlow Semi Condensed"/>
                <a:ea typeface="Barlow Semi Condensed"/>
                <a:cs typeface="Barlow Semi Condensed"/>
                <a:sym typeface="Barlow Semi Condensed"/>
              </a:rPr>
              <a:t>Github.com </a:t>
            </a:r>
            <a:r>
              <a:rPr lang="en">
                <a:latin typeface="Barlow Semi Condensed"/>
                <a:ea typeface="Barlow Semi Condensed"/>
                <a:cs typeface="Barlow Semi Condensed"/>
                <a:sym typeface="Barlow Semi Condensed"/>
              </a:rPr>
              <a:t>is a website that hosts git repositories on a remote server.</a:t>
            </a:r>
            <a:endParaRPr>
              <a:latin typeface="Barlow Semi Condensed"/>
              <a:ea typeface="Barlow Semi Condensed"/>
              <a:cs typeface="Barlow Semi Condensed"/>
              <a:sym typeface="Barlow Semi Condensed"/>
            </a:endParaRPr>
          </a:p>
          <a:p>
            <a:pPr indent="0" lvl="0" marL="9144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Hosting repositories on Github facilitates the sharing of codebases among teams by providing a GUI to easily fork or clone repos to a local machine.</a:t>
            </a:r>
            <a:endParaRPr>
              <a:latin typeface="Barlow Semi Condensed"/>
              <a:ea typeface="Barlow Semi Condensed"/>
              <a:cs typeface="Barlow Semi Condensed"/>
              <a:sym typeface="Barlow Semi Condensed"/>
            </a:endParaRPr>
          </a:p>
          <a:p>
            <a:pPr indent="0" lvl="0" marL="457200" rtl="0" algn="l">
              <a:lnSpc>
                <a:spcPct val="115000"/>
              </a:lnSpc>
              <a:spcBef>
                <a:spcPts val="0"/>
              </a:spcBef>
              <a:spcAft>
                <a:spcPts val="0"/>
              </a:spcAft>
              <a:buNone/>
            </a:pPr>
            <a:r>
              <a:t/>
            </a:r>
            <a:endParaRPr>
              <a:latin typeface="Barlow Semi Condensed"/>
              <a:ea typeface="Barlow Semi Condensed"/>
              <a:cs typeface="Barlow Semi Condensed"/>
              <a:sym typeface="Barlow Semi Condensed"/>
            </a:endParaRPr>
          </a:p>
          <a:p>
            <a:pPr indent="-342900" lvl="0" marL="457200" rtl="0" algn="l">
              <a:lnSpc>
                <a:spcPct val="115000"/>
              </a:lnSpc>
              <a:spcBef>
                <a:spcPts val="0"/>
              </a:spcBef>
              <a:spcAft>
                <a:spcPts val="0"/>
              </a:spcAft>
              <a:buSzPts val="1800"/>
              <a:buFont typeface="Barlow Semi Condensed"/>
              <a:buChar char="●"/>
            </a:pPr>
            <a:r>
              <a:rPr lang="en">
                <a:latin typeface="Barlow Semi Condensed"/>
                <a:ea typeface="Barlow Semi Condensed"/>
                <a:cs typeface="Barlow Semi Condensed"/>
                <a:sym typeface="Barlow Semi Condensed"/>
              </a:rPr>
              <a:t>By pushing your repositories to Github, you will pretty much automatically create your own developer portfolio as well!</a:t>
            </a:r>
            <a:endParaRPr>
              <a:latin typeface="Barlow Semi Condensed"/>
              <a:ea typeface="Barlow Semi Condensed"/>
              <a:cs typeface="Barlow Semi Condensed"/>
              <a:sym typeface="Barlow Semi Condensed"/>
            </a:endParaRPr>
          </a:p>
        </p:txBody>
      </p:sp>
      <p:sp>
        <p:nvSpPr>
          <p:cNvPr id="84" name="Google Shape;84;p3"/>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What is Github?</a:t>
            </a:r>
            <a:endParaRPr b="1" sz="2000">
              <a:solidFill>
                <a:schemeClr val="lt1"/>
              </a:solidFill>
              <a:latin typeface="Barlow Semi Condensed"/>
              <a:ea typeface="Barlow Semi Condensed"/>
              <a:cs typeface="Barlow Semi Condensed"/>
              <a:sym typeface="Barlow Semi Condensed"/>
            </a:endParaRPr>
          </a:p>
        </p:txBody>
      </p:sp>
      <p:pic>
        <p:nvPicPr>
          <p:cNvPr id="86" name="Google Shape;86;p3"/>
          <p:cNvPicPr preferRelativeResize="0"/>
          <p:nvPr/>
        </p:nvPicPr>
        <p:blipFill rotWithShape="1">
          <a:blip r:embed="rId3">
            <a:alphaModFix/>
          </a:blip>
          <a:srcRect b="0" l="0" r="0" t="0"/>
          <a:stretch/>
        </p:blipFill>
        <p:spPr>
          <a:xfrm>
            <a:off x="7837277" y="4667425"/>
            <a:ext cx="1077775" cy="359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Open terminal and run ‘git’</a:t>
            </a:r>
            <a:endParaRPr/>
          </a:p>
          <a:p>
            <a:pPr indent="0" lvl="0" marL="9144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en"/>
              <a:t>If you see an error with ‘Command not recognized’, you probably haven’t installed git or there were errors upon installation.</a:t>
            </a:r>
            <a:endParaRPr/>
          </a:p>
          <a:p>
            <a:pPr indent="0" lvl="0" marL="914400" rtl="0" algn="l">
              <a:lnSpc>
                <a:spcPct val="115000"/>
              </a:lnSpc>
              <a:spcBef>
                <a:spcPts val="1200"/>
              </a:spcBef>
              <a:spcAft>
                <a:spcPts val="1200"/>
              </a:spcAft>
              <a:buNone/>
            </a:pPr>
            <a:r>
              <a:t/>
            </a:r>
            <a:endParaRPr/>
          </a:p>
        </p:txBody>
      </p:sp>
      <p:sp>
        <p:nvSpPr>
          <p:cNvPr id="92" name="Google Shape;92;p4"/>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Confirm that you have git</a:t>
            </a:r>
            <a:endParaRPr sz="2800">
              <a:solidFill>
                <a:schemeClr val="lt1"/>
              </a:solidFill>
              <a:latin typeface="Barlow Semi Condensed"/>
              <a:ea typeface="Barlow Semi Condensed"/>
              <a:cs typeface="Barlow Semi Condensed"/>
              <a:sym typeface="Barlow Semi Condensed"/>
            </a:endParaRPr>
          </a:p>
        </p:txBody>
      </p:sp>
      <p:pic>
        <p:nvPicPr>
          <p:cNvPr id="94" name="Google Shape;94;p4"/>
          <p:cNvPicPr preferRelativeResize="0"/>
          <p:nvPr/>
        </p:nvPicPr>
        <p:blipFill rotWithShape="1">
          <a:blip r:embed="rId3">
            <a:alphaModFix/>
          </a:blip>
          <a:srcRect b="0" l="0" r="0" t="0"/>
          <a:stretch/>
        </p:blipFill>
        <p:spPr>
          <a:xfrm>
            <a:off x="7837277" y="4667425"/>
            <a:ext cx="1077775" cy="35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idx="1" type="body"/>
          </p:nvPr>
        </p:nvSpPr>
        <p:spPr>
          <a:xfrm>
            <a:off x="311700" y="11681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Just click this link to go download Git - </a:t>
            </a:r>
            <a:r>
              <a:rPr lang="en" sz="1100" u="sng">
                <a:solidFill>
                  <a:schemeClr val="hlink"/>
                </a:solidFill>
                <a:hlinkClick r:id="rId3"/>
              </a:rPr>
              <a:t>Git (git-scm.com)</a:t>
            </a:r>
            <a:endParaRPr/>
          </a:p>
        </p:txBody>
      </p:sp>
      <p:sp>
        <p:nvSpPr>
          <p:cNvPr id="100" name="Google Shape;100;p5"/>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Where to download git?</a:t>
            </a:r>
            <a:endParaRPr sz="2800">
              <a:solidFill>
                <a:schemeClr val="lt1"/>
              </a:solidFill>
              <a:latin typeface="Barlow Semi Condensed"/>
              <a:ea typeface="Barlow Semi Condensed"/>
              <a:cs typeface="Barlow Semi Condensed"/>
              <a:sym typeface="Barlow Semi Condensed"/>
            </a:endParaRPr>
          </a:p>
        </p:txBody>
      </p:sp>
      <p:pic>
        <p:nvPicPr>
          <p:cNvPr id="102" name="Google Shape;102;p5"/>
          <p:cNvPicPr preferRelativeResize="0"/>
          <p:nvPr/>
        </p:nvPicPr>
        <p:blipFill rotWithShape="1">
          <a:blip r:embed="rId4">
            <a:alphaModFix/>
          </a:blip>
          <a:srcRect b="0" l="0" r="0" t="0"/>
          <a:stretch/>
        </p:blipFill>
        <p:spPr>
          <a:xfrm>
            <a:off x="7837277" y="4667425"/>
            <a:ext cx="1077775" cy="35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latin typeface="Barlow Semi Condensed"/>
                <a:ea typeface="Barlow Semi Condensed"/>
                <a:cs typeface="Barlow Semi Condensed"/>
                <a:sym typeface="Barlow Semi Condensed"/>
              </a:rPr>
              <a:t>$ git config –global user.name - checks information of current user</a:t>
            </a:r>
            <a:endParaRPr>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SzPts val="1800"/>
              <a:buNone/>
            </a:pPr>
            <a:r>
              <a:rPr lang="en">
                <a:latin typeface="Barlow Semi Condensed"/>
                <a:ea typeface="Barlow Semi Condensed"/>
                <a:cs typeface="Barlow Semi Condensed"/>
                <a:sym typeface="Barlow Semi Condensed"/>
              </a:rPr>
              <a:t>$ git config –global user.email - checks information of current email address</a:t>
            </a:r>
            <a:endParaRPr>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SzPts val="1800"/>
              <a:buNone/>
            </a:pPr>
            <a:r>
              <a:t/>
            </a:r>
            <a:endParaRPr>
              <a:latin typeface="Barlow Semi Condensed"/>
              <a:ea typeface="Barlow Semi Condensed"/>
              <a:cs typeface="Barlow Semi Condensed"/>
              <a:sym typeface="Barlow Semi Condensed"/>
            </a:endParaRPr>
          </a:p>
          <a:p>
            <a:pPr indent="0" lvl="0" marL="0" rtl="0" algn="l">
              <a:lnSpc>
                <a:spcPct val="115000"/>
              </a:lnSpc>
              <a:spcBef>
                <a:spcPts val="1200"/>
              </a:spcBef>
              <a:spcAft>
                <a:spcPts val="0"/>
              </a:spcAft>
              <a:buSzPts val="1800"/>
              <a:buNone/>
            </a:pPr>
            <a:r>
              <a:rPr lang="en">
                <a:latin typeface="Barlow Semi Condensed"/>
                <a:ea typeface="Barlow Semi Condensed"/>
                <a:cs typeface="Barlow Semi Condensed"/>
                <a:sym typeface="Barlow Semi Condensed"/>
              </a:rPr>
              <a:t>$ git config –global user.name “Jose Rizal” - setting current user information</a:t>
            </a:r>
            <a:endParaRPr>
              <a:latin typeface="Barlow Semi Condensed"/>
              <a:ea typeface="Barlow Semi Condensed"/>
              <a:cs typeface="Barlow Semi Condensed"/>
              <a:sym typeface="Barlow Semi Condensed"/>
            </a:endParaRPr>
          </a:p>
          <a:p>
            <a:pPr indent="0" lvl="0" marL="0" rtl="0" algn="l">
              <a:lnSpc>
                <a:spcPct val="115000"/>
              </a:lnSpc>
              <a:spcBef>
                <a:spcPts val="1200"/>
              </a:spcBef>
              <a:spcAft>
                <a:spcPts val="1200"/>
              </a:spcAft>
              <a:buSzPts val="1800"/>
              <a:buNone/>
            </a:pPr>
            <a:r>
              <a:rPr lang="en">
                <a:latin typeface="Barlow Semi Condensed"/>
                <a:ea typeface="Barlow Semi Condensed"/>
                <a:cs typeface="Barlow Semi Condensed"/>
                <a:sym typeface="Barlow Semi Condensed"/>
              </a:rPr>
              <a:t>$ git config –global user.email “</a:t>
            </a:r>
            <a:r>
              <a:rPr lang="en" u="sng">
                <a:solidFill>
                  <a:schemeClr val="hlink"/>
                </a:solidFill>
                <a:latin typeface="Barlow Semi Condensed"/>
                <a:ea typeface="Barlow Semi Condensed"/>
                <a:cs typeface="Barlow Semi Condensed"/>
                <a:sym typeface="Barlow Semi Condensed"/>
                <a:hlinkClick r:id="rId3"/>
              </a:rPr>
              <a:t>jrizal@sheeesh.com</a:t>
            </a:r>
            <a:r>
              <a:rPr lang="en">
                <a:latin typeface="Barlow Semi Condensed"/>
                <a:ea typeface="Barlow Semi Condensed"/>
                <a:cs typeface="Barlow Semi Condensed"/>
                <a:sym typeface="Barlow Semi Condensed"/>
              </a:rPr>
              <a:t>” - setting current email information</a:t>
            </a:r>
            <a:endParaRPr>
              <a:latin typeface="Barlow Semi Condensed"/>
              <a:ea typeface="Barlow Semi Condensed"/>
              <a:cs typeface="Barlow Semi Condensed"/>
              <a:sym typeface="Barlow Semi Condensed"/>
            </a:endParaRPr>
          </a:p>
        </p:txBody>
      </p:sp>
      <p:sp>
        <p:nvSpPr>
          <p:cNvPr id="108" name="Google Shape;108;p6"/>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Barlow Semi Condensed"/>
                <a:ea typeface="Barlow Semi Condensed"/>
                <a:cs typeface="Barlow Semi Condensed"/>
                <a:sym typeface="Barlow Semi Condensed"/>
              </a:rPr>
              <a:t>Initial configuration of git</a:t>
            </a:r>
            <a:endParaRPr sz="2800">
              <a:solidFill>
                <a:schemeClr val="lt1"/>
              </a:solidFill>
              <a:latin typeface="Barlow Semi Condensed"/>
              <a:ea typeface="Barlow Semi Condensed"/>
              <a:cs typeface="Barlow Semi Condensed"/>
              <a:sym typeface="Barlow Semi Condensed"/>
            </a:endParaRPr>
          </a:p>
        </p:txBody>
      </p:sp>
      <p:pic>
        <p:nvPicPr>
          <p:cNvPr id="110" name="Google Shape;110;p6"/>
          <p:cNvPicPr preferRelativeResize="0"/>
          <p:nvPr/>
        </p:nvPicPr>
        <p:blipFill rotWithShape="1">
          <a:blip r:embed="rId4">
            <a:alphaModFix/>
          </a:blip>
          <a:srcRect b="0" l="0" r="0" t="0"/>
          <a:stretch/>
        </p:blipFill>
        <p:spPr>
          <a:xfrm>
            <a:off x="7837277" y="4667425"/>
            <a:ext cx="1077775" cy="35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14" name="Shape 114"/>
        <p:cNvGrpSpPr/>
        <p:nvPr/>
      </p:nvGrpSpPr>
      <p:grpSpPr>
        <a:xfrm>
          <a:off x="0" y="0"/>
          <a:ext cx="0" cy="0"/>
          <a:chOff x="0" y="0"/>
          <a:chExt cx="0" cy="0"/>
        </a:xfrm>
      </p:grpSpPr>
      <p:sp>
        <p:nvSpPr>
          <p:cNvPr id="115" name="Google Shape;115;g1bee291f37b_0_97"/>
          <p:cNvSpPr txBox="1"/>
          <p:nvPr/>
        </p:nvSpPr>
        <p:spPr>
          <a:xfrm>
            <a:off x="929725" y="1635550"/>
            <a:ext cx="7157400" cy="22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5200"/>
              <a:buFont typeface="Arial"/>
              <a:buNone/>
            </a:pPr>
            <a:r>
              <a:rPr lang="en" sz="4300">
                <a:solidFill>
                  <a:schemeClr val="lt1"/>
                </a:solidFill>
              </a:rPr>
              <a:t>Using Git / Github</a:t>
            </a:r>
            <a:endParaRPr sz="4300">
              <a:solidFill>
                <a:schemeClr val="lt1"/>
              </a:solidFill>
            </a:endParaRPr>
          </a:p>
          <a:p>
            <a:pPr indent="0" lvl="0" marL="0" marR="0" rtl="0" algn="l">
              <a:lnSpc>
                <a:spcPct val="115000"/>
              </a:lnSpc>
              <a:spcBef>
                <a:spcPts val="0"/>
              </a:spcBef>
              <a:spcAft>
                <a:spcPts val="0"/>
              </a:spcAft>
              <a:buClr>
                <a:srgbClr val="000000"/>
              </a:buClr>
              <a:buSzPts val="1400"/>
              <a:buFont typeface="Arial"/>
              <a:buNone/>
            </a:pPr>
            <a:r>
              <a:t/>
            </a:r>
            <a:endParaRPr sz="500">
              <a:solidFill>
                <a:schemeClr val="lt1"/>
              </a:solidFill>
              <a:latin typeface="Barlow Semi Condensed"/>
              <a:ea typeface="Barlow Semi Condensed"/>
              <a:cs typeface="Barlow Semi Condensed"/>
              <a:sym typeface="Barlow Semi Condensed"/>
            </a:endParaRPr>
          </a:p>
        </p:txBody>
      </p:sp>
      <p:pic>
        <p:nvPicPr>
          <p:cNvPr id="116" name="Google Shape;116;g1bee291f37b_0_97"/>
          <p:cNvPicPr preferRelativeResize="0"/>
          <p:nvPr/>
        </p:nvPicPr>
        <p:blipFill rotWithShape="1">
          <a:blip r:embed="rId3">
            <a:alphaModFix/>
          </a:blip>
          <a:srcRect b="0" l="0" r="0" t="0"/>
          <a:stretch/>
        </p:blipFill>
        <p:spPr>
          <a:xfrm>
            <a:off x="7837252" y="102575"/>
            <a:ext cx="1077775" cy="35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 order to prevent having to enter your password each time you push up to Github, you must configure git and Github to recognize Secured Shell (SSH) keys that you generate.</a:t>
            </a:r>
            <a:endParaRPr/>
          </a:p>
          <a:p>
            <a:pPr indent="-342900" lvl="0" marL="457200" rtl="0" algn="l">
              <a:lnSpc>
                <a:spcPct val="115000"/>
              </a:lnSpc>
              <a:spcBef>
                <a:spcPts val="0"/>
              </a:spcBef>
              <a:spcAft>
                <a:spcPts val="0"/>
              </a:spcAft>
              <a:buSzPts val="1800"/>
              <a:buChar char="-"/>
            </a:pPr>
            <a:r>
              <a:rPr lang="en"/>
              <a:t>To check and see if you have any recognized SSH keys active on Github, go to </a:t>
            </a:r>
            <a:r>
              <a:rPr lang="en" u="sng">
                <a:solidFill>
                  <a:schemeClr val="hlink"/>
                </a:solidFill>
                <a:hlinkClick r:id="rId3"/>
              </a:rPr>
              <a:t>https://github.com/settings/keys</a:t>
            </a:r>
            <a:endParaRPr/>
          </a:p>
          <a:p>
            <a:pPr indent="-342900" lvl="0" marL="457200" rtl="0" algn="l">
              <a:lnSpc>
                <a:spcPct val="115000"/>
              </a:lnSpc>
              <a:spcBef>
                <a:spcPts val="0"/>
              </a:spcBef>
              <a:spcAft>
                <a:spcPts val="0"/>
              </a:spcAft>
              <a:buSzPts val="1800"/>
              <a:buChar char="-"/>
            </a:pPr>
            <a:r>
              <a:rPr lang="en"/>
              <a:t>If you do not see any SSH keys listed, you do not have SSH configured with Github.</a:t>
            </a:r>
            <a:endParaRPr/>
          </a:p>
          <a:p>
            <a:pPr indent="-342900" lvl="0" marL="457200" rtl="0" algn="l">
              <a:lnSpc>
                <a:spcPct val="115000"/>
              </a:lnSpc>
              <a:spcBef>
                <a:spcPts val="0"/>
              </a:spcBef>
              <a:spcAft>
                <a:spcPts val="0"/>
              </a:spcAft>
              <a:buSzPts val="1800"/>
              <a:buChar char="-"/>
            </a:pPr>
            <a:r>
              <a:rPr lang="en"/>
              <a:t>If using Mac OS X, you can also configure your keychain to automatically enter your password via HTTPS.</a:t>
            </a:r>
            <a:endParaRPr/>
          </a:p>
        </p:txBody>
      </p:sp>
      <p:sp>
        <p:nvSpPr>
          <p:cNvPr id="122" name="Google Shape;122;p8"/>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rPr>
              <a:t>Connecting git with Github</a:t>
            </a:r>
            <a:endParaRPr sz="2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From your project directory, run ` git init ` to initialize a git repository.</a:t>
            </a:r>
            <a:endParaRPr/>
          </a:p>
          <a:p>
            <a:pPr indent="-342900" lvl="0" marL="457200" rtl="0" algn="l">
              <a:lnSpc>
                <a:spcPct val="115000"/>
              </a:lnSpc>
              <a:spcBef>
                <a:spcPts val="0"/>
              </a:spcBef>
              <a:spcAft>
                <a:spcPts val="0"/>
              </a:spcAft>
              <a:buSzPts val="1800"/>
              <a:buChar char="-"/>
            </a:pPr>
            <a:r>
              <a:rPr lang="en"/>
              <a:t>Go to Github, and create a new repository with the name of your project.</a:t>
            </a:r>
            <a:endParaRPr/>
          </a:p>
          <a:p>
            <a:pPr indent="-342900" lvl="0" marL="457200" rtl="0" algn="l">
              <a:lnSpc>
                <a:spcPct val="115000"/>
              </a:lnSpc>
              <a:spcBef>
                <a:spcPts val="0"/>
              </a:spcBef>
              <a:spcAft>
                <a:spcPts val="0"/>
              </a:spcAft>
              <a:buSzPts val="1800"/>
              <a:buChar char="-"/>
            </a:pPr>
            <a:r>
              <a:rPr lang="en"/>
              <a:t>Follow the instructions on Github to connect your initialized git repository to the remote server on Github.</a:t>
            </a:r>
            <a:endParaRPr/>
          </a:p>
          <a:p>
            <a:pPr indent="0" lvl="0" marL="457200" rtl="0" algn="l">
              <a:lnSpc>
                <a:spcPct val="115000"/>
              </a:lnSpc>
              <a:spcBef>
                <a:spcPts val="1200"/>
              </a:spcBef>
              <a:spcAft>
                <a:spcPts val="1200"/>
              </a:spcAft>
              <a:buSzPts val="1800"/>
              <a:buNone/>
            </a:pPr>
            <a:r>
              <a:t/>
            </a:r>
            <a:endParaRPr/>
          </a:p>
        </p:txBody>
      </p:sp>
      <p:sp>
        <p:nvSpPr>
          <p:cNvPr id="129" name="Google Shape;129;p9"/>
          <p:cNvSpPr/>
          <p:nvPr/>
        </p:nvSpPr>
        <p:spPr>
          <a:xfrm>
            <a:off x="-75" y="0"/>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txBox="1"/>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lt1"/>
                </a:solidFill>
              </a:rPr>
              <a:t>Connecting git with Github</a:t>
            </a:r>
            <a:endParaRPr sz="2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